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verage"/>
      <p:regular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e8248f4d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e8248f4d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So before i start, can i ask all of you to scan this QR code as the UI will take awhile to load.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cf5797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cf5797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the dataset, genders are given as number. 1 for female and 2 for male. We went on to convert those numbers so we can identity female and male easily. </a:t>
            </a:r>
            <a:endParaRPr/>
          </a:p>
          <a:p>
            <a:pPr indent="0" lvl="0" marL="0" rtl="0" algn="l">
              <a:spcBef>
                <a:spcPts val="0"/>
              </a:spcBef>
              <a:spcAft>
                <a:spcPts val="0"/>
              </a:spcAft>
              <a:buNone/>
            </a:pPr>
            <a:r>
              <a:rPr lang="en-GB"/>
              <a:t>We also created a new column called ‘BMI” using the formula as weight/ height</a:t>
            </a:r>
            <a:r>
              <a:rPr lang="en-GB"/>
              <a:t>ˆ2 </a:t>
            </a:r>
            <a:r>
              <a:rPr lang="en-GB"/>
              <a:t>as BMI is needed to calculate the risk of getting CVD. </a:t>
            </a:r>
            <a:endParaRPr/>
          </a:p>
          <a:p>
            <a:pPr indent="0" lvl="0" marL="0" rtl="0" algn="l">
              <a:spcBef>
                <a:spcPts val="0"/>
              </a:spcBef>
              <a:spcAft>
                <a:spcPts val="0"/>
              </a:spcAft>
              <a:buNone/>
            </a:pPr>
            <a:r>
              <a:rPr lang="en-GB"/>
              <a:t>BMI = (Weight)/(Height)^2</a:t>
            </a:r>
            <a:endParaRPr/>
          </a:p>
          <a:p>
            <a:pPr indent="0" lvl="0" marL="0" rtl="0" algn="l">
              <a:spcBef>
                <a:spcPts val="0"/>
              </a:spcBef>
              <a:spcAft>
                <a:spcPts val="0"/>
              </a:spcAft>
              <a:buNone/>
            </a:pPr>
            <a:r>
              <a:rPr lang="en-GB"/>
              <a:t>seb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cfd45bdb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cfd45bdb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keem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e8248f4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e8248f4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 many var</a:t>
            </a:r>
            <a:endParaRPr/>
          </a:p>
          <a:p>
            <a:pPr indent="0" lvl="0" marL="0" rtl="0" algn="l">
              <a:spcBef>
                <a:spcPts val="0"/>
              </a:spcBef>
              <a:spcAft>
                <a:spcPts val="0"/>
              </a:spcAft>
              <a:buNone/>
            </a:pPr>
            <a:r>
              <a:rPr lang="en-GB"/>
              <a:t>Remove choles and gluc cos of complication to UI</a:t>
            </a:r>
            <a:endParaRPr/>
          </a:p>
          <a:p>
            <a:pPr indent="0" lvl="0" marL="0" rtl="0" algn="l">
              <a:spcBef>
                <a:spcPts val="0"/>
              </a:spcBef>
              <a:spcAft>
                <a:spcPts val="0"/>
              </a:spcAft>
              <a:buNone/>
            </a:pPr>
            <a:r>
              <a:rPr lang="en-GB"/>
              <a:t>Easy to cater to people using UI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e8248f4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e8248f4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narrow down var.</a:t>
            </a:r>
            <a:endParaRPr/>
          </a:p>
          <a:p>
            <a:pPr indent="0" lvl="0" marL="0" rtl="0" algn="l">
              <a:spcBef>
                <a:spcPts val="0"/>
              </a:spcBef>
              <a:spcAft>
                <a:spcPts val="0"/>
              </a:spcAft>
              <a:buNone/>
            </a:pPr>
            <a:r>
              <a:rPr lang="en-GB"/>
              <a:t>BMI weight/hgt2 </a:t>
            </a:r>
            <a:r>
              <a:rPr lang="en-GB"/>
              <a:t>against</a:t>
            </a:r>
            <a:r>
              <a:rPr lang="en-GB"/>
              <a:t> BP and age</a:t>
            </a:r>
            <a:endParaRPr/>
          </a:p>
          <a:p>
            <a:pPr indent="0" lvl="0" marL="0" rtl="0" algn="l">
              <a:spcBef>
                <a:spcPts val="0"/>
              </a:spcBef>
              <a:spcAft>
                <a:spcPts val="0"/>
              </a:spcAft>
              <a:buNone/>
            </a:pPr>
            <a:r>
              <a:rPr lang="en-GB"/>
              <a:t>BP no effect. H</a:t>
            </a:r>
            <a:r>
              <a:rPr lang="en-GB"/>
              <a:t>ence irrelevant.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cfd45bdb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cfd45bdb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 out APHI APLO, focus on phy attribute and lifestyle habits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cfd45bdb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cfd45bdb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Split into 16 datasets, train and test 0.69 and 0.55 BASED ON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Leave to WM to explain machine </a:t>
            </a:r>
            <a:r>
              <a:rPr lang="en-GB"/>
              <a:t>learning</a:t>
            </a:r>
            <a:r>
              <a:rPr lang="en-GB"/>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e1187bc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e1187bc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my guy.  So the reason why we used classification tree is to predict users’ chance of developing cardiovascular diseases in terms of percentage. To accomplish this, we must first be able to work with both numeric and </a:t>
            </a:r>
            <a:r>
              <a:rPr lang="en-GB"/>
              <a:t>categorical</a:t>
            </a:r>
            <a:r>
              <a:rPr lang="en-GB"/>
              <a:t> datas provided to us in the cardio dataset. Classification tree, however, </a:t>
            </a:r>
            <a:r>
              <a:rPr lang="en-GB"/>
              <a:t>does not</a:t>
            </a:r>
            <a:r>
              <a:rPr lang="en-GB"/>
              <a:t> allow that and we can’t achieve that immediately using the codes we have practiced in practical work.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861b7a9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861b7a9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to work around the fact that we are unable to work with both categorical and numerical values. We concluded 16 different datasets from the </a:t>
            </a:r>
            <a:r>
              <a:rPr lang="en-GB"/>
              <a:t>original cardio data. This is to match up with inputs that we predict the users will input for categorical data active, smoke, alcohol and gender. For example as seen in this slide, we have created a dataset sequence for females who smoke, drink and are active.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cf57976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cf57976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Moving on to the prediction part, we used .3 and .7 of the individual datasets for test and train splits respectively. This way we move towards working our dataset against the numeric data BMI and age which generally are the easiest information that users will be able to input into our user interface. From majority of the findings we have concluded that the datasets are pretty much equal in terms of the variables we have put them against. As seen in this data we can infer that majority of the gini index ranges from 0.3 to 0.45 which are extremely close when predicting the chances of developing CVD. Moving on, germaine will be taking us through the user interface we have developed to calculate the risk of the user developing CVD.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e16cb61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e16cb61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group today will be sharing about cardiovascular disease (CVD) and the dataset we have used.</a:t>
            </a:r>
            <a:endParaRPr/>
          </a:p>
          <a:p>
            <a:pPr indent="0" lvl="0" marL="0" rtl="0" algn="l">
              <a:spcBef>
                <a:spcPts val="0"/>
              </a:spcBef>
              <a:spcAft>
                <a:spcPts val="0"/>
              </a:spcAft>
              <a:buNone/>
            </a:pPr>
            <a:r>
              <a:rPr lang="en-GB" sz="1200">
                <a:solidFill>
                  <a:srgbClr val="202124"/>
                </a:solidFill>
                <a:highlight>
                  <a:srgbClr val="FFFFFF"/>
                </a:highlight>
              </a:rPr>
              <a:t>CVD is a build-up of fatty deposits inside the arteries which affects the heart and blood vessels.</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lang="en-GB" sz="1200">
                <a:solidFill>
                  <a:srgbClr val="202124"/>
                </a:solidFill>
                <a:highlight>
                  <a:srgbClr val="FFFFFF"/>
                </a:highlight>
              </a:rPr>
              <a:t>seb</a:t>
            </a:r>
            <a:endParaRPr sz="1200">
              <a:solidFill>
                <a:srgbClr val="202124"/>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71cb675ac1c769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71cb675ac1c769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created an user interface</a:t>
            </a:r>
            <a:r>
              <a:rPr lang="en-GB"/>
              <a:t> as our main objective of this project is to spread awareness of cardiovascular disease. In this UI, users will be able to get information on cardiovascular disease and also calculate theIr risk of cardiovascular disease. This is done by using the following libraries in jupyter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Firstly, i imported ipywidgets for an interactive web application. Such as text box, radio and submit buttons</a:t>
            </a:r>
            <a:endParaRPr/>
          </a:p>
          <a:p>
            <a:pPr indent="0" lvl="0" marL="0" rtl="0" algn="l">
              <a:spcBef>
                <a:spcPts val="0"/>
              </a:spcBef>
              <a:spcAft>
                <a:spcPts val="0"/>
              </a:spcAft>
              <a:buNone/>
            </a:pPr>
            <a:r>
              <a:rPr lang="en-GB"/>
              <a:t>Secondly, i installed volia </a:t>
            </a:r>
            <a:r>
              <a:rPr lang="en-GB"/>
              <a:t>which</a:t>
            </a:r>
            <a:r>
              <a:rPr lang="en-GB"/>
              <a:t> is a type of library to render jupyter notebook into a standalone web app.</a:t>
            </a:r>
            <a:endParaRPr/>
          </a:p>
          <a:p>
            <a:pPr indent="0" lvl="0" marL="0" rtl="0" algn="l">
              <a:spcBef>
                <a:spcPts val="0"/>
              </a:spcBef>
              <a:spcAft>
                <a:spcPts val="0"/>
              </a:spcAft>
              <a:buNone/>
            </a:pPr>
            <a:r>
              <a:rPr lang="en-GB"/>
              <a:t>Lastly, the voila gridstack is a dashboard that make use of the cell meta data to </a:t>
            </a:r>
            <a:r>
              <a:rPr lang="en-GB"/>
              <a:t>layout</a:t>
            </a:r>
            <a:r>
              <a:rPr lang="en-GB"/>
              <a:t> the application.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e6f5f9ad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e6f5f9ad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host our webpage online, which is the QR code you guys scan before the start of our presentation. i create a git repo as binder will refer to a </a:t>
            </a:r>
            <a:r>
              <a:rPr lang="en-GB"/>
              <a:t>docker</a:t>
            </a:r>
            <a:r>
              <a:rPr lang="en-GB"/>
              <a:t> container that host the web app.</a:t>
            </a:r>
            <a:endParaRPr/>
          </a:p>
          <a:p>
            <a:pPr indent="0" lvl="0" marL="0" rtl="0" algn="l">
              <a:spcBef>
                <a:spcPts val="0"/>
              </a:spcBef>
              <a:spcAft>
                <a:spcPts val="0"/>
              </a:spcAft>
              <a:buNone/>
            </a:pPr>
            <a:r>
              <a:rPr lang="en-GB"/>
              <a:t>Next, i host the web app on mybinder.org so that anyone with the URL can access the web app.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e6f5f9ad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e6f5f9ad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861b7a9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861b7a9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Firstly, from our </a:t>
            </a:r>
            <a:r>
              <a:rPr lang="en-GB"/>
              <a:t>statistical</a:t>
            </a:r>
            <a:r>
              <a:rPr lang="en-GB"/>
              <a:t> research, there has been an increase of death due to CVD as mentioned by sebestian. From our datasets, we have noticed a lower risk of developing CVD when you either smoke or drink or both. And having weight as the highest impact on CVD. There are unlikely results as smoking and drinking both potentially increases your blood pressure and result in CVD. And we can’t depend on just weight to calculate the risk. Therefore, we included BMI which offers the usage of both height and weight.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e66f1eb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e66f1eb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conclusion, the dataset given to us to work with does not apply with many real life scenarios as we are unable to accurately determine a percentage for users’ inputs. Many of our findings results in around 40 to 50% chance of developing CVD even with the </a:t>
            </a:r>
            <a:r>
              <a:rPr lang="en-GB"/>
              <a:t>categorical</a:t>
            </a:r>
            <a:r>
              <a:rPr lang="en-GB"/>
              <a:t> and numeric datas we used to predict the users’ risk. Therefore, we are confident we will be able to recreate a similar project with a more realistic dataset that offers much more accurate data. Thank you for the 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cfd45bd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cfd45bd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e16cb61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e16cb61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 this is everyone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66f1eb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66f1eb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an increasing trend of CVD death in Singapore</a:t>
            </a:r>
            <a:endParaRPr/>
          </a:p>
          <a:p>
            <a:pPr indent="0" lvl="0" marL="0" rtl="0" algn="l">
              <a:spcBef>
                <a:spcPts val="0"/>
              </a:spcBef>
              <a:spcAft>
                <a:spcPts val="0"/>
              </a:spcAft>
              <a:buNone/>
            </a:pPr>
            <a:r>
              <a:rPr lang="en-GB"/>
              <a:t>Also, at the orange sector side the total death from CVD alone is ⅓ of the total causes of death.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e66f1ebc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e66f1eb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No smoking. No raydy.</a:t>
            </a:r>
            <a:endParaRPr/>
          </a:p>
          <a:p>
            <a:pPr indent="0" lvl="0" marL="0" rtl="0" algn="l">
              <a:lnSpc>
                <a:spcPct val="100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861b7a9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861b7a9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cfd45bdb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cfd45bdb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ccfd45bd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ccfd45bd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Dataset is messy and all the numbers are in the same </a:t>
            </a:r>
            <a:r>
              <a:rPr lang="en-GB"/>
              <a:t>column.</a:t>
            </a:r>
            <a:endParaRPr/>
          </a:p>
          <a:p>
            <a:pPr indent="0" lvl="0" marL="0" rtl="0" algn="l">
              <a:spcBef>
                <a:spcPts val="0"/>
              </a:spcBef>
              <a:spcAft>
                <a:spcPts val="0"/>
              </a:spcAft>
              <a:buNone/>
            </a:pPr>
            <a:r>
              <a:rPr lang="en-GB"/>
              <a:t>After: We </a:t>
            </a:r>
            <a:r>
              <a:rPr b="1" lang="en-GB"/>
              <a:t>delimit</a:t>
            </a:r>
            <a:r>
              <a:rPr lang="en-GB"/>
              <a:t> the dataset through excel and reorganise them in their individual column.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cfd45bd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cfd45bd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slide above shows when we tried to import a raw dataset and a cleaned dataset. With a cleaned dataset we can then move on to do our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spTree>
      <p:nvGrpSpPr>
        <p:cNvPr id="55"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
        <p:nvSpPr>
          <p:cNvPr id="58" name="Google Shape;58;p13"/>
          <p:cNvSpPr txBox="1"/>
          <p:nvPr>
            <p:ph type="ctrTitle"/>
          </p:nvPr>
        </p:nvSpPr>
        <p:spPr>
          <a:xfrm>
            <a:off x="1884750" y="1532100"/>
            <a:ext cx="6947700" cy="7113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59" name="Google Shape;59;p13"/>
          <p:cNvSpPr txBox="1"/>
          <p:nvPr>
            <p:ph idx="1" type="body"/>
          </p:nvPr>
        </p:nvSpPr>
        <p:spPr>
          <a:xfrm>
            <a:off x="1884750" y="2462325"/>
            <a:ext cx="6947700" cy="21063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212121"/>
              </a:buClr>
              <a:buSzPts val="1600"/>
              <a:buChar char="●"/>
              <a:defRPr sz="1600">
                <a:solidFill>
                  <a:srgbClr val="212121"/>
                </a:solidFill>
              </a:defRPr>
            </a:lvl1pPr>
            <a:lvl2pPr indent="-317500" lvl="1" marL="914400" algn="l">
              <a:lnSpc>
                <a:spcPct val="115000"/>
              </a:lnSpc>
              <a:spcBef>
                <a:spcPts val="0"/>
              </a:spcBef>
              <a:spcAft>
                <a:spcPts val="0"/>
              </a:spcAft>
              <a:buClr>
                <a:srgbClr val="212121"/>
              </a:buClr>
              <a:buSzPts val="1400"/>
              <a:buChar char="○"/>
              <a:defRPr sz="1400">
                <a:solidFill>
                  <a:srgbClr val="212121"/>
                </a:solidFill>
              </a:defRPr>
            </a:lvl2pPr>
            <a:lvl3pPr indent="-317500" lvl="2" marL="1371600" algn="l">
              <a:lnSpc>
                <a:spcPct val="115000"/>
              </a:lnSpc>
              <a:spcBef>
                <a:spcPts val="0"/>
              </a:spcBef>
              <a:spcAft>
                <a:spcPts val="0"/>
              </a:spcAft>
              <a:buClr>
                <a:srgbClr val="212121"/>
              </a:buClr>
              <a:buSzPts val="1400"/>
              <a:buChar char="■"/>
              <a:defRPr sz="1400">
                <a:solidFill>
                  <a:srgbClr val="212121"/>
                </a:solidFill>
              </a:defRPr>
            </a:lvl3pPr>
            <a:lvl4pPr indent="-317500" lvl="3" marL="1828800" algn="l">
              <a:lnSpc>
                <a:spcPct val="115000"/>
              </a:lnSpc>
              <a:spcBef>
                <a:spcPts val="0"/>
              </a:spcBef>
              <a:spcAft>
                <a:spcPts val="0"/>
              </a:spcAft>
              <a:buClr>
                <a:srgbClr val="212121"/>
              </a:buClr>
              <a:buSzPts val="1400"/>
              <a:buChar char="●"/>
              <a:defRPr sz="1400">
                <a:solidFill>
                  <a:srgbClr val="212121"/>
                </a:solidFill>
              </a:defRPr>
            </a:lvl4pPr>
            <a:lvl5pPr indent="-317500" lvl="4" marL="2286000" algn="l">
              <a:lnSpc>
                <a:spcPct val="115000"/>
              </a:lnSpc>
              <a:spcBef>
                <a:spcPts val="0"/>
              </a:spcBef>
              <a:spcAft>
                <a:spcPts val="0"/>
              </a:spcAft>
              <a:buClr>
                <a:srgbClr val="212121"/>
              </a:buClr>
              <a:buSzPts val="1400"/>
              <a:buChar char="○"/>
              <a:defRPr sz="1400">
                <a:solidFill>
                  <a:srgbClr val="212121"/>
                </a:solidFill>
              </a:defRPr>
            </a:lvl5pPr>
            <a:lvl6pPr indent="-317500" lvl="5" marL="2743200" algn="l">
              <a:lnSpc>
                <a:spcPct val="115000"/>
              </a:lnSpc>
              <a:spcBef>
                <a:spcPts val="0"/>
              </a:spcBef>
              <a:spcAft>
                <a:spcPts val="0"/>
              </a:spcAft>
              <a:buClr>
                <a:srgbClr val="212121"/>
              </a:buClr>
              <a:buSzPts val="1400"/>
              <a:buChar char="■"/>
              <a:defRPr sz="1400">
                <a:solidFill>
                  <a:srgbClr val="212121"/>
                </a:solidFill>
              </a:defRPr>
            </a:lvl6pPr>
            <a:lvl7pPr indent="-317500" lvl="6" marL="3200400" algn="l">
              <a:lnSpc>
                <a:spcPct val="115000"/>
              </a:lnSpc>
              <a:spcBef>
                <a:spcPts val="0"/>
              </a:spcBef>
              <a:spcAft>
                <a:spcPts val="0"/>
              </a:spcAft>
              <a:buClr>
                <a:srgbClr val="212121"/>
              </a:buClr>
              <a:buSzPts val="1400"/>
              <a:buChar char="●"/>
              <a:defRPr sz="1400">
                <a:solidFill>
                  <a:srgbClr val="212121"/>
                </a:solidFill>
              </a:defRPr>
            </a:lvl7pPr>
            <a:lvl8pPr indent="-317500" lvl="7" marL="3657600" algn="l">
              <a:lnSpc>
                <a:spcPct val="115000"/>
              </a:lnSpc>
              <a:spcBef>
                <a:spcPts val="0"/>
              </a:spcBef>
              <a:spcAft>
                <a:spcPts val="0"/>
              </a:spcAft>
              <a:buClr>
                <a:srgbClr val="212121"/>
              </a:buClr>
              <a:buSzPts val="1400"/>
              <a:buChar char="○"/>
              <a:defRPr sz="1400">
                <a:solidFill>
                  <a:srgbClr val="212121"/>
                </a:solidFill>
              </a:defRPr>
            </a:lvl8pPr>
            <a:lvl9pPr indent="-317500" lvl="8" marL="4114800" algn="l">
              <a:lnSpc>
                <a:spcPct val="115000"/>
              </a:lnSpc>
              <a:spcBef>
                <a:spcPts val="0"/>
              </a:spcBef>
              <a:spcAft>
                <a:spcPts val="0"/>
              </a:spcAft>
              <a:buClr>
                <a:srgbClr val="212121"/>
              </a:buClr>
              <a:buSzPts val="1400"/>
              <a:buChar char="■"/>
              <a:defRPr sz="1400">
                <a:solidFill>
                  <a:srgbClr val="21212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www.pxfuel.com/en/free-photo-xtfwg" TargetMode="External"/><Relationship Id="rId5" Type="http://schemas.openxmlformats.org/officeDocument/2006/relationships/image" Target="../media/image1.jpg"/><Relationship Id="rId6" Type="http://schemas.openxmlformats.org/officeDocument/2006/relationships/image" Target="../media/image10.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25.jpg"/><Relationship Id="rId5" Type="http://schemas.openxmlformats.org/officeDocument/2006/relationships/image" Target="../media/image11.jpg"/><Relationship Id="rId6"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620675" y="-121987"/>
            <a:ext cx="5387475" cy="5387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Dataset Cleaning (Coding)</a:t>
            </a:r>
            <a:endParaRPr b="1"/>
          </a:p>
        </p:txBody>
      </p:sp>
      <p:sp>
        <p:nvSpPr>
          <p:cNvPr id="144" name="Google Shape;144;p23"/>
          <p:cNvSpPr txBox="1"/>
          <p:nvPr>
            <p:ph idx="1" type="body"/>
          </p:nvPr>
        </p:nvSpPr>
        <p:spPr>
          <a:xfrm>
            <a:off x="311700" y="1152475"/>
            <a:ext cx="8520600" cy="9048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GB"/>
              <a:t>Categorical datas are stored as binary data.</a:t>
            </a:r>
            <a:endParaRPr/>
          </a:p>
          <a:p>
            <a:pPr indent="-325755" lvl="0" marL="457200" rtl="0" algn="l">
              <a:spcBef>
                <a:spcPts val="0"/>
              </a:spcBef>
              <a:spcAft>
                <a:spcPts val="0"/>
              </a:spcAft>
              <a:buSzPct val="100000"/>
              <a:buChar char="●"/>
            </a:pPr>
            <a:r>
              <a:rPr lang="en-GB"/>
              <a:t>Numerical data are not stored in usual formats.</a:t>
            </a:r>
            <a:endParaRPr/>
          </a:p>
          <a:p>
            <a:pPr indent="-325755" lvl="0" marL="457200" rtl="0" algn="l">
              <a:spcBef>
                <a:spcPts val="0"/>
              </a:spcBef>
              <a:spcAft>
                <a:spcPts val="0"/>
              </a:spcAft>
              <a:buSzPct val="100000"/>
              <a:buChar char="●"/>
            </a:pPr>
            <a:r>
              <a:rPr lang="en-GB"/>
              <a:t>Created new index column for data visualization (BMI)</a:t>
            </a:r>
            <a:endParaRPr/>
          </a:p>
        </p:txBody>
      </p:sp>
      <p:pic>
        <p:nvPicPr>
          <p:cNvPr id="145" name="Google Shape;145;p23"/>
          <p:cNvPicPr preferRelativeResize="0"/>
          <p:nvPr/>
        </p:nvPicPr>
        <p:blipFill>
          <a:blip r:embed="rId3">
            <a:alphaModFix/>
          </a:blip>
          <a:stretch>
            <a:fillRect/>
          </a:stretch>
        </p:blipFill>
        <p:spPr>
          <a:xfrm>
            <a:off x="385938" y="2057275"/>
            <a:ext cx="4130426" cy="2603751"/>
          </a:xfrm>
          <a:prstGeom prst="rect">
            <a:avLst/>
          </a:prstGeom>
          <a:noFill/>
          <a:ln>
            <a:noFill/>
          </a:ln>
        </p:spPr>
      </p:pic>
      <p:pic>
        <p:nvPicPr>
          <p:cNvPr id="146" name="Google Shape;146;p23"/>
          <p:cNvPicPr preferRelativeResize="0"/>
          <p:nvPr/>
        </p:nvPicPr>
        <p:blipFill>
          <a:blip r:embed="rId4">
            <a:alphaModFix/>
          </a:blip>
          <a:stretch>
            <a:fillRect/>
          </a:stretch>
        </p:blipFill>
        <p:spPr>
          <a:xfrm>
            <a:off x="4710313" y="2057275"/>
            <a:ext cx="4057055" cy="2603750"/>
          </a:xfrm>
          <a:prstGeom prst="rect">
            <a:avLst/>
          </a:prstGeom>
          <a:noFill/>
          <a:ln>
            <a:noFill/>
          </a:ln>
        </p:spPr>
      </p:pic>
      <p:sp>
        <p:nvSpPr>
          <p:cNvPr id="147" name="Google Shape;147;p23"/>
          <p:cNvSpPr/>
          <p:nvPr/>
        </p:nvSpPr>
        <p:spPr>
          <a:xfrm>
            <a:off x="1729125" y="2337200"/>
            <a:ext cx="387000" cy="99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148" name="Google Shape;148;p23"/>
          <p:cNvSpPr/>
          <p:nvPr/>
        </p:nvSpPr>
        <p:spPr>
          <a:xfrm>
            <a:off x="5459725" y="2613600"/>
            <a:ext cx="297600" cy="66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149" name="Google Shape;149;p23"/>
          <p:cNvSpPr/>
          <p:nvPr/>
        </p:nvSpPr>
        <p:spPr>
          <a:xfrm>
            <a:off x="4129375" y="2238475"/>
            <a:ext cx="387000" cy="99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150" name="Google Shape;150;p23"/>
          <p:cNvSpPr/>
          <p:nvPr/>
        </p:nvSpPr>
        <p:spPr>
          <a:xfrm>
            <a:off x="6864200" y="2558550"/>
            <a:ext cx="204900" cy="77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nvSpPr>
        <p:spPr>
          <a:xfrm>
            <a:off x="5292325" y="2571750"/>
            <a:ext cx="3461100" cy="250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900">
                <a:solidFill>
                  <a:srgbClr val="FFFFFF"/>
                </a:solidFill>
                <a:latin typeface="Oswald"/>
                <a:ea typeface="Oswald"/>
                <a:cs typeface="Oswald"/>
                <a:sym typeface="Oswald"/>
              </a:rPr>
              <a:t>Exploratory Analysis</a:t>
            </a:r>
            <a:endParaRPr sz="5900">
              <a:solidFill>
                <a:srgbClr val="FFFFFF"/>
              </a:solidFill>
              <a:latin typeface="Oswald"/>
              <a:ea typeface="Oswald"/>
              <a:cs typeface="Oswald"/>
              <a:sym typeface="Oswald"/>
            </a:endParaRPr>
          </a:p>
          <a:p>
            <a:pPr indent="0" lvl="0" marL="0" rtl="0" algn="l">
              <a:spcBef>
                <a:spcPts val="0"/>
              </a:spcBef>
              <a:spcAft>
                <a:spcPts val="0"/>
              </a:spcAft>
              <a:buNone/>
            </a:pPr>
            <a:r>
              <a:t/>
            </a:r>
            <a:endParaRPr sz="3300">
              <a:solidFill>
                <a:srgbClr val="D9D9D9"/>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Statistical Summary of Dataset</a:t>
            </a:r>
            <a:endParaRPr b="1"/>
          </a:p>
        </p:txBody>
      </p:sp>
      <p:pic>
        <p:nvPicPr>
          <p:cNvPr id="161" name="Google Shape;161;p25"/>
          <p:cNvPicPr preferRelativeResize="0"/>
          <p:nvPr/>
        </p:nvPicPr>
        <p:blipFill>
          <a:blip r:embed="rId3">
            <a:alphaModFix/>
          </a:blip>
          <a:stretch>
            <a:fillRect/>
          </a:stretch>
        </p:blipFill>
        <p:spPr>
          <a:xfrm>
            <a:off x="280988" y="1152525"/>
            <a:ext cx="8582025" cy="283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Statistical Summary of Dataset</a:t>
            </a:r>
            <a:endParaRPr b="1"/>
          </a:p>
        </p:txBody>
      </p:sp>
      <p:pic>
        <p:nvPicPr>
          <p:cNvPr id="167" name="Google Shape;167;p26"/>
          <p:cNvPicPr preferRelativeResize="0"/>
          <p:nvPr/>
        </p:nvPicPr>
        <p:blipFill>
          <a:blip r:embed="rId3">
            <a:alphaModFix/>
          </a:blip>
          <a:stretch>
            <a:fillRect/>
          </a:stretch>
        </p:blipFill>
        <p:spPr>
          <a:xfrm>
            <a:off x="590375" y="1280275"/>
            <a:ext cx="7793226" cy="3247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4322325" y="296000"/>
            <a:ext cx="4580100" cy="4726650"/>
          </a:xfrm>
          <a:prstGeom prst="rect">
            <a:avLst/>
          </a:prstGeom>
          <a:noFill/>
          <a:ln>
            <a:noFill/>
          </a:ln>
        </p:spPr>
      </p:pic>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Heat Correlation Matrix</a:t>
            </a:r>
            <a:endParaRPr b="1"/>
          </a:p>
        </p:txBody>
      </p:sp>
      <p:pic>
        <p:nvPicPr>
          <p:cNvPr id="174" name="Google Shape;174;p27"/>
          <p:cNvPicPr preferRelativeResize="0"/>
          <p:nvPr/>
        </p:nvPicPr>
        <p:blipFill>
          <a:blip r:embed="rId4">
            <a:alphaModFix/>
          </a:blip>
          <a:stretch>
            <a:fillRect/>
          </a:stretch>
        </p:blipFill>
        <p:spPr>
          <a:xfrm>
            <a:off x="225225" y="1790700"/>
            <a:ext cx="3827825" cy="156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102350" y="758650"/>
            <a:ext cx="3771250" cy="4220349"/>
          </a:xfrm>
          <a:prstGeom prst="rect">
            <a:avLst/>
          </a:prstGeom>
          <a:noFill/>
          <a:ln>
            <a:noFill/>
          </a:ln>
        </p:spPr>
      </p:pic>
      <p:sp>
        <p:nvSpPr>
          <p:cNvPr id="180" name="Google Shape;180;p28"/>
          <p:cNvSpPr txBox="1"/>
          <p:nvPr>
            <p:ph type="title"/>
          </p:nvPr>
        </p:nvSpPr>
        <p:spPr>
          <a:xfrm>
            <a:off x="169725" y="13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Goodness of Fit of Model</a:t>
            </a:r>
            <a:endParaRPr b="1"/>
          </a:p>
        </p:txBody>
      </p:sp>
      <p:pic>
        <p:nvPicPr>
          <p:cNvPr id="181" name="Google Shape;181;p28"/>
          <p:cNvPicPr preferRelativeResize="0"/>
          <p:nvPr/>
        </p:nvPicPr>
        <p:blipFill>
          <a:blip r:embed="rId4">
            <a:alphaModFix/>
          </a:blip>
          <a:stretch>
            <a:fillRect/>
          </a:stretch>
        </p:blipFill>
        <p:spPr>
          <a:xfrm>
            <a:off x="4020525" y="1825125"/>
            <a:ext cx="4898226" cy="2087398"/>
          </a:xfrm>
          <a:prstGeom prst="rect">
            <a:avLst/>
          </a:prstGeom>
          <a:noFill/>
          <a:ln>
            <a:noFill/>
          </a:ln>
        </p:spPr>
      </p:pic>
      <p:sp>
        <p:nvSpPr>
          <p:cNvPr id="182" name="Google Shape;182;p28"/>
          <p:cNvSpPr txBox="1"/>
          <p:nvPr/>
        </p:nvSpPr>
        <p:spPr>
          <a:xfrm>
            <a:off x="4770813" y="3912525"/>
            <a:ext cx="39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chemeClr val="accent3"/>
                </a:solidFill>
                <a:latin typeface="Average"/>
                <a:ea typeface="Average"/>
                <a:cs typeface="Average"/>
                <a:sym typeface="Average"/>
              </a:rPr>
              <a:t>Female who smoke, drink, and active</a:t>
            </a:r>
            <a:endParaRPr i="1">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nvSpPr>
        <p:spPr>
          <a:xfrm>
            <a:off x="5894175" y="2571750"/>
            <a:ext cx="27978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900">
                <a:solidFill>
                  <a:srgbClr val="FFFFFF"/>
                </a:solidFill>
                <a:latin typeface="Oswald"/>
                <a:ea typeface="Oswald"/>
                <a:cs typeface="Oswald"/>
                <a:sym typeface="Oswald"/>
              </a:rPr>
              <a:t>Machine Learning</a:t>
            </a:r>
            <a:endParaRPr sz="5900">
              <a:solidFill>
                <a:srgbClr val="FFFFFF"/>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Splitting of Datasets</a:t>
            </a:r>
            <a:endParaRPr b="1"/>
          </a:p>
        </p:txBody>
      </p:sp>
      <p:pic>
        <p:nvPicPr>
          <p:cNvPr id="193" name="Google Shape;193;p30"/>
          <p:cNvPicPr preferRelativeResize="0"/>
          <p:nvPr/>
        </p:nvPicPr>
        <p:blipFill>
          <a:blip r:embed="rId3">
            <a:alphaModFix/>
          </a:blip>
          <a:stretch>
            <a:fillRect/>
          </a:stretch>
        </p:blipFill>
        <p:spPr>
          <a:xfrm>
            <a:off x="792750" y="1017725"/>
            <a:ext cx="7558481"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2727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Classification Tree (Gini Index)</a:t>
            </a:r>
            <a:endParaRPr b="1"/>
          </a:p>
        </p:txBody>
      </p:sp>
      <p:pic>
        <p:nvPicPr>
          <p:cNvPr id="199" name="Google Shape;199;p31"/>
          <p:cNvPicPr preferRelativeResize="0"/>
          <p:nvPr/>
        </p:nvPicPr>
        <p:blipFill>
          <a:blip r:embed="rId3">
            <a:alphaModFix/>
          </a:blip>
          <a:stretch>
            <a:fillRect/>
          </a:stretch>
        </p:blipFill>
        <p:spPr>
          <a:xfrm>
            <a:off x="4424238" y="1017725"/>
            <a:ext cx="4158677" cy="3494524"/>
          </a:xfrm>
          <a:prstGeom prst="rect">
            <a:avLst/>
          </a:prstGeom>
          <a:noFill/>
          <a:ln>
            <a:noFill/>
          </a:ln>
        </p:spPr>
      </p:pic>
      <p:pic>
        <p:nvPicPr>
          <p:cNvPr id="200" name="Google Shape;200;p31"/>
          <p:cNvPicPr preferRelativeResize="0"/>
          <p:nvPr/>
        </p:nvPicPr>
        <p:blipFill>
          <a:blip r:embed="rId4">
            <a:alphaModFix/>
          </a:blip>
          <a:stretch>
            <a:fillRect/>
          </a:stretch>
        </p:blipFill>
        <p:spPr>
          <a:xfrm>
            <a:off x="561088" y="1017725"/>
            <a:ext cx="3640259" cy="3494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2"/>
          <p:cNvSpPr txBox="1"/>
          <p:nvPr/>
        </p:nvSpPr>
        <p:spPr>
          <a:xfrm>
            <a:off x="6698350" y="2175600"/>
            <a:ext cx="3416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400">
                <a:solidFill>
                  <a:srgbClr val="FFFFFF"/>
                </a:solidFill>
                <a:latin typeface="Oswald"/>
                <a:ea typeface="Oswald"/>
                <a:cs typeface="Oswald"/>
                <a:sym typeface="Oswald"/>
              </a:rPr>
              <a:t>User Interface (UI)</a:t>
            </a:r>
            <a:endParaRPr sz="5400">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671258" y="888725"/>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t>Cardiovascular Disease</a:t>
            </a:r>
            <a:endParaRPr b="1"/>
          </a:p>
        </p:txBody>
      </p:sp>
      <p:sp>
        <p:nvSpPr>
          <p:cNvPr id="70" name="Google Shape;70;p15"/>
          <p:cNvSpPr txBox="1"/>
          <p:nvPr>
            <p:ph idx="1" type="subTitle"/>
          </p:nvPr>
        </p:nvSpPr>
        <p:spPr>
          <a:xfrm>
            <a:off x="671250" y="312172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Cardiovascular Disease Public Awareness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36737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2700"/>
              <a:t>User Interface </a:t>
            </a:r>
            <a:endParaRPr b="1" sz="2700"/>
          </a:p>
        </p:txBody>
      </p:sp>
      <p:sp>
        <p:nvSpPr>
          <p:cNvPr id="211" name="Google Shape;211;p33"/>
          <p:cNvSpPr txBox="1"/>
          <p:nvPr>
            <p:ph idx="1" type="body"/>
          </p:nvPr>
        </p:nvSpPr>
        <p:spPr>
          <a:xfrm>
            <a:off x="311700" y="1123076"/>
            <a:ext cx="3003000" cy="3603900"/>
          </a:xfrm>
          <a:prstGeom prst="rect">
            <a:avLst/>
          </a:prstGeom>
        </p:spPr>
        <p:txBody>
          <a:bodyPr anchorCtr="0" anchor="t" bIns="91425" lIns="91425" spcFirstLastPara="1" rIns="91425" wrap="square" tIns="91425">
            <a:noAutofit/>
          </a:bodyPr>
          <a:lstStyle/>
          <a:p>
            <a:pPr indent="-317302" lvl="0" marL="457200" rtl="0" algn="l">
              <a:lnSpc>
                <a:spcPct val="105000"/>
              </a:lnSpc>
              <a:spcBef>
                <a:spcPts val="0"/>
              </a:spcBef>
              <a:spcAft>
                <a:spcPts val="0"/>
              </a:spcAft>
              <a:buSzPts val="1397"/>
              <a:buAutoNum type="arabicPeriod"/>
            </a:pPr>
            <a:r>
              <a:rPr b="1" lang="en-GB" sz="1396"/>
              <a:t>ipywidgets</a:t>
            </a:r>
            <a:endParaRPr b="1" sz="1396"/>
          </a:p>
          <a:p>
            <a:pPr indent="-317302" lvl="1" marL="914400" rtl="0" algn="l">
              <a:lnSpc>
                <a:spcPct val="105000"/>
              </a:lnSpc>
              <a:spcBef>
                <a:spcPts val="0"/>
              </a:spcBef>
              <a:spcAft>
                <a:spcPts val="0"/>
              </a:spcAft>
              <a:buSzPts val="1397"/>
              <a:buAutoNum type="alphaLcPeriod"/>
            </a:pPr>
            <a:r>
              <a:rPr lang="en-GB" sz="1396"/>
              <a:t>Interactive web page for the users</a:t>
            </a:r>
            <a:endParaRPr sz="1396"/>
          </a:p>
          <a:p>
            <a:pPr indent="-317302" lvl="1" marL="914400" rtl="0" algn="l">
              <a:lnSpc>
                <a:spcPct val="105000"/>
              </a:lnSpc>
              <a:spcBef>
                <a:spcPts val="0"/>
              </a:spcBef>
              <a:spcAft>
                <a:spcPts val="0"/>
              </a:spcAft>
              <a:buSzPts val="1397"/>
              <a:buAutoNum type="alphaLcPeriod"/>
            </a:pPr>
            <a:r>
              <a:rPr lang="en-GB" sz="1396"/>
              <a:t>Such as, text box, radio and submit button</a:t>
            </a:r>
            <a:endParaRPr sz="1396"/>
          </a:p>
          <a:p>
            <a:pPr indent="-317302" lvl="0" marL="457200" rtl="0" algn="l">
              <a:lnSpc>
                <a:spcPct val="105000"/>
              </a:lnSpc>
              <a:spcBef>
                <a:spcPts val="0"/>
              </a:spcBef>
              <a:spcAft>
                <a:spcPts val="0"/>
              </a:spcAft>
              <a:buSzPts val="1397"/>
              <a:buAutoNum type="arabicPeriod"/>
            </a:pPr>
            <a:r>
              <a:rPr b="1" lang="en-GB" sz="1396"/>
              <a:t>voila </a:t>
            </a:r>
            <a:endParaRPr b="1" sz="1396"/>
          </a:p>
          <a:p>
            <a:pPr indent="-317302" lvl="1" marL="914400" rtl="0" algn="l">
              <a:lnSpc>
                <a:spcPct val="105000"/>
              </a:lnSpc>
              <a:spcBef>
                <a:spcPts val="0"/>
              </a:spcBef>
              <a:spcAft>
                <a:spcPts val="0"/>
              </a:spcAft>
              <a:buSzPts val="1397"/>
              <a:buAutoNum type="alphaLcPeriod"/>
            </a:pPr>
            <a:r>
              <a:rPr lang="en-GB" sz="1396"/>
              <a:t>A type of library</a:t>
            </a:r>
            <a:endParaRPr sz="1396"/>
          </a:p>
          <a:p>
            <a:pPr indent="-317302" lvl="1" marL="914400" rtl="0" algn="l">
              <a:lnSpc>
                <a:spcPct val="105000"/>
              </a:lnSpc>
              <a:spcBef>
                <a:spcPts val="0"/>
              </a:spcBef>
              <a:spcAft>
                <a:spcPts val="0"/>
              </a:spcAft>
              <a:buSzPts val="1397"/>
              <a:buAutoNum type="alphaLcPeriod"/>
            </a:pPr>
            <a:r>
              <a:rPr lang="en-GB" sz="1396"/>
              <a:t>Used to render jupyter notebook into a standalone web application </a:t>
            </a:r>
            <a:endParaRPr sz="1396"/>
          </a:p>
          <a:p>
            <a:pPr indent="-317302" lvl="0" marL="457200" rtl="0" algn="l">
              <a:lnSpc>
                <a:spcPct val="105000"/>
              </a:lnSpc>
              <a:spcBef>
                <a:spcPts val="0"/>
              </a:spcBef>
              <a:spcAft>
                <a:spcPts val="0"/>
              </a:spcAft>
              <a:buSzPts val="1397"/>
              <a:buAutoNum type="arabicPeriod"/>
            </a:pPr>
            <a:r>
              <a:rPr b="1" lang="en-GB" sz="1396"/>
              <a:t>Voila-gridstack </a:t>
            </a:r>
            <a:endParaRPr b="1" sz="1396"/>
          </a:p>
          <a:p>
            <a:pPr indent="-317302" lvl="1" marL="914400" rtl="0" algn="l">
              <a:lnSpc>
                <a:spcPct val="105000"/>
              </a:lnSpc>
              <a:spcBef>
                <a:spcPts val="0"/>
              </a:spcBef>
              <a:spcAft>
                <a:spcPts val="0"/>
              </a:spcAft>
              <a:buSzPts val="1397"/>
              <a:buAutoNum type="alphaLcPeriod"/>
            </a:pPr>
            <a:r>
              <a:rPr lang="en-GB" sz="1396"/>
              <a:t>A dashboard</a:t>
            </a:r>
            <a:endParaRPr sz="1396"/>
          </a:p>
          <a:p>
            <a:pPr indent="-317302" lvl="1" marL="914400" rtl="0" algn="l">
              <a:lnSpc>
                <a:spcPct val="105000"/>
              </a:lnSpc>
              <a:spcBef>
                <a:spcPts val="0"/>
              </a:spcBef>
              <a:spcAft>
                <a:spcPts val="0"/>
              </a:spcAft>
              <a:buSzPts val="1397"/>
              <a:buAutoNum type="alphaLcPeriod"/>
            </a:pPr>
            <a:r>
              <a:rPr lang="en-GB" sz="1396"/>
              <a:t>Make use of the cell metadata to layout the application </a:t>
            </a:r>
            <a:endParaRPr sz="1396"/>
          </a:p>
          <a:p>
            <a:pPr indent="0" lvl="0" marL="457200" rtl="0" algn="l">
              <a:lnSpc>
                <a:spcPct val="105000"/>
              </a:lnSpc>
              <a:spcBef>
                <a:spcPts val="1200"/>
              </a:spcBef>
              <a:spcAft>
                <a:spcPts val="1200"/>
              </a:spcAft>
              <a:buSzPts val="935"/>
              <a:buNone/>
            </a:pPr>
            <a:r>
              <a:t/>
            </a:r>
            <a:endParaRPr sz="1020"/>
          </a:p>
        </p:txBody>
      </p:sp>
      <p:pic>
        <p:nvPicPr>
          <p:cNvPr id="212" name="Google Shape;212;p33"/>
          <p:cNvPicPr preferRelativeResize="0"/>
          <p:nvPr/>
        </p:nvPicPr>
        <p:blipFill>
          <a:blip r:embed="rId3">
            <a:alphaModFix/>
          </a:blip>
          <a:stretch>
            <a:fillRect/>
          </a:stretch>
        </p:blipFill>
        <p:spPr>
          <a:xfrm>
            <a:off x="3657365" y="367375"/>
            <a:ext cx="4572049" cy="1222450"/>
          </a:xfrm>
          <a:prstGeom prst="rect">
            <a:avLst/>
          </a:prstGeom>
          <a:noFill/>
          <a:ln>
            <a:noFill/>
          </a:ln>
        </p:spPr>
      </p:pic>
      <p:pic>
        <p:nvPicPr>
          <p:cNvPr id="213" name="Google Shape;213;p33"/>
          <p:cNvPicPr preferRelativeResize="0"/>
          <p:nvPr/>
        </p:nvPicPr>
        <p:blipFill rotWithShape="1">
          <a:blip r:embed="rId4">
            <a:alphaModFix/>
          </a:blip>
          <a:srcRect b="-5360" l="0" r="0" t="5359"/>
          <a:stretch/>
        </p:blipFill>
        <p:spPr>
          <a:xfrm>
            <a:off x="3314700" y="1742225"/>
            <a:ext cx="5676896" cy="3193250"/>
          </a:xfrm>
          <a:prstGeom prst="rect">
            <a:avLst/>
          </a:prstGeom>
          <a:noFill/>
          <a:ln>
            <a:noFill/>
          </a:ln>
        </p:spPr>
      </p:pic>
      <p:sp>
        <p:nvSpPr>
          <p:cNvPr id="214" name="Google Shape;214;p33"/>
          <p:cNvSpPr txBox="1"/>
          <p:nvPr/>
        </p:nvSpPr>
        <p:spPr>
          <a:xfrm>
            <a:off x="5763775" y="2891525"/>
            <a:ext cx="1394700" cy="4002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rage"/>
                <a:ea typeface="Average"/>
                <a:cs typeface="Average"/>
                <a:sym typeface="Average"/>
              </a:rPr>
              <a:t>v</a:t>
            </a:r>
            <a:r>
              <a:rPr lang="en-GB">
                <a:latin typeface="Average"/>
                <a:ea typeface="Average"/>
                <a:cs typeface="Average"/>
                <a:sym typeface="Average"/>
              </a:rPr>
              <a:t>oila-gridstack</a:t>
            </a:r>
            <a:endParaRPr>
              <a:latin typeface="Average"/>
              <a:ea typeface="Average"/>
              <a:cs typeface="Average"/>
              <a:sym typeface="Average"/>
            </a:endParaRPr>
          </a:p>
        </p:txBody>
      </p:sp>
      <p:sp>
        <p:nvSpPr>
          <p:cNvPr id="215" name="Google Shape;215;p33"/>
          <p:cNvSpPr/>
          <p:nvPr/>
        </p:nvSpPr>
        <p:spPr>
          <a:xfrm>
            <a:off x="6010950" y="2132025"/>
            <a:ext cx="284400" cy="306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3"/>
          <p:cNvCxnSpPr/>
          <p:nvPr/>
        </p:nvCxnSpPr>
        <p:spPr>
          <a:xfrm flipH="1" rot="10800000">
            <a:off x="6341550" y="2333225"/>
            <a:ext cx="153000" cy="558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GB" sz="2700"/>
              <a:t>User Interface</a:t>
            </a:r>
            <a:endParaRPr/>
          </a:p>
        </p:txBody>
      </p:sp>
      <p:sp>
        <p:nvSpPr>
          <p:cNvPr id="222" name="Google Shape;222;p34"/>
          <p:cNvSpPr txBox="1"/>
          <p:nvPr>
            <p:ph idx="1" type="body"/>
          </p:nvPr>
        </p:nvSpPr>
        <p:spPr>
          <a:xfrm>
            <a:off x="311700" y="1452725"/>
            <a:ext cx="2742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In order to host</a:t>
            </a:r>
            <a:r>
              <a:rPr lang="en-GB" sz="1400"/>
              <a:t> our webpage online (QR code), </a:t>
            </a:r>
            <a:endParaRPr sz="1400"/>
          </a:p>
          <a:p>
            <a:pPr indent="-317500" lvl="0" marL="457200" rtl="0" algn="l">
              <a:spcBef>
                <a:spcPts val="1200"/>
              </a:spcBef>
              <a:spcAft>
                <a:spcPts val="0"/>
              </a:spcAft>
              <a:buSzPts val="1400"/>
              <a:buAutoNum type="arabicPeriod"/>
            </a:pPr>
            <a:r>
              <a:rPr b="1" lang="en-GB" sz="1400"/>
              <a:t>Create a Git repository</a:t>
            </a:r>
            <a:endParaRPr b="1" sz="1400"/>
          </a:p>
          <a:p>
            <a:pPr indent="-317500" lvl="1" marL="914400" rtl="0" algn="l">
              <a:spcBef>
                <a:spcPts val="0"/>
              </a:spcBef>
              <a:spcAft>
                <a:spcPts val="0"/>
              </a:spcAft>
              <a:buSzPts val="1400"/>
              <a:buAutoNum type="alphaLcPeriod"/>
            </a:pPr>
            <a:r>
              <a:rPr lang="en-GB" sz="1400"/>
              <a:t>As binder will refer to a Docker container that hosts our web application.</a:t>
            </a:r>
            <a:endParaRPr sz="1400"/>
          </a:p>
          <a:p>
            <a:pPr indent="-317500" lvl="0" marL="457200" rtl="0" algn="l">
              <a:spcBef>
                <a:spcPts val="0"/>
              </a:spcBef>
              <a:spcAft>
                <a:spcPts val="0"/>
              </a:spcAft>
              <a:buSzPts val="1400"/>
              <a:buAutoNum type="arabicPeriod"/>
            </a:pPr>
            <a:r>
              <a:rPr b="1" lang="en-GB" sz="1400"/>
              <a:t>Hosting web app on Binder</a:t>
            </a:r>
            <a:endParaRPr b="1" sz="1400"/>
          </a:p>
          <a:p>
            <a:pPr indent="-317500" lvl="1" marL="914400" rtl="0" algn="l">
              <a:spcBef>
                <a:spcPts val="0"/>
              </a:spcBef>
              <a:spcAft>
                <a:spcPts val="0"/>
              </a:spcAft>
              <a:buSzPts val="1400"/>
              <a:buAutoNum type="alphaLcPeriod"/>
            </a:pPr>
            <a:r>
              <a:rPr lang="en-GB" sz="1400"/>
              <a:t>Anyone with the URL can access the web application.</a:t>
            </a:r>
            <a:endParaRPr sz="1400"/>
          </a:p>
        </p:txBody>
      </p:sp>
      <p:pic>
        <p:nvPicPr>
          <p:cNvPr id="223" name="Google Shape;223;p34"/>
          <p:cNvPicPr preferRelativeResize="0"/>
          <p:nvPr/>
        </p:nvPicPr>
        <p:blipFill rotWithShape="1">
          <a:blip r:embed="rId3">
            <a:alphaModFix/>
          </a:blip>
          <a:srcRect b="6548" l="49967" r="0" t="6713"/>
          <a:stretch/>
        </p:blipFill>
        <p:spPr>
          <a:xfrm>
            <a:off x="3119700" y="216200"/>
            <a:ext cx="3417576" cy="3332898"/>
          </a:xfrm>
          <a:prstGeom prst="rect">
            <a:avLst/>
          </a:prstGeom>
          <a:noFill/>
          <a:ln>
            <a:noFill/>
          </a:ln>
        </p:spPr>
      </p:pic>
      <p:pic>
        <p:nvPicPr>
          <p:cNvPr id="224" name="Google Shape;224;p34"/>
          <p:cNvPicPr preferRelativeResize="0"/>
          <p:nvPr/>
        </p:nvPicPr>
        <p:blipFill rotWithShape="1">
          <a:blip r:embed="rId4">
            <a:alphaModFix/>
          </a:blip>
          <a:srcRect b="11803" l="50136" r="2809" t="5483"/>
          <a:stretch/>
        </p:blipFill>
        <p:spPr>
          <a:xfrm>
            <a:off x="5467800" y="1645550"/>
            <a:ext cx="3370904" cy="33328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nvSpPr>
        <p:spPr>
          <a:xfrm>
            <a:off x="1866900" y="2063850"/>
            <a:ext cx="5410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5400">
                <a:solidFill>
                  <a:srgbClr val="FFFFFF"/>
                </a:solidFill>
                <a:latin typeface="Oswald"/>
                <a:ea typeface="Oswald"/>
                <a:cs typeface="Oswald"/>
                <a:sym typeface="Oswald"/>
              </a:rPr>
              <a:t>Application Demo</a:t>
            </a:r>
            <a:endParaRPr b="1" sz="5400">
              <a:solidFill>
                <a:srgbClr val="FFFFFF"/>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ctrTitle"/>
          </p:nvPr>
        </p:nvSpPr>
        <p:spPr>
          <a:xfrm>
            <a:off x="1884750" y="1532100"/>
            <a:ext cx="6947700" cy="71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Outcomes &amp; Interesting Findings</a:t>
            </a:r>
            <a:endParaRPr/>
          </a:p>
        </p:txBody>
      </p:sp>
      <p:sp>
        <p:nvSpPr>
          <p:cNvPr id="235" name="Google Shape;235;p36"/>
          <p:cNvSpPr txBox="1"/>
          <p:nvPr>
            <p:ph idx="1" type="body"/>
          </p:nvPr>
        </p:nvSpPr>
        <p:spPr>
          <a:xfrm>
            <a:off x="1884750" y="2462325"/>
            <a:ext cx="6947700" cy="2106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GB"/>
              <a:t>An increasing trend of Cardiovascular Disease (CVD) in Singapore</a:t>
            </a:r>
            <a:endParaRPr/>
          </a:p>
          <a:p>
            <a:pPr indent="-330200" lvl="0" marL="457200" rtl="0" algn="l">
              <a:spcBef>
                <a:spcPts val="0"/>
              </a:spcBef>
              <a:spcAft>
                <a:spcPts val="0"/>
              </a:spcAft>
              <a:buSzPts val="1600"/>
              <a:buAutoNum type="arabicPeriod"/>
            </a:pPr>
            <a:r>
              <a:rPr lang="en-GB"/>
              <a:t>Smoking &amp; drinking has a low risk of developing CVD</a:t>
            </a:r>
            <a:endParaRPr/>
          </a:p>
          <a:p>
            <a:pPr indent="-330200" lvl="0" marL="457200" rtl="0" algn="l">
              <a:spcBef>
                <a:spcPts val="0"/>
              </a:spcBef>
              <a:spcAft>
                <a:spcPts val="0"/>
              </a:spcAft>
              <a:buSzPts val="1600"/>
              <a:buAutoNum type="arabicPeriod"/>
            </a:pPr>
            <a:r>
              <a:rPr lang="en-GB"/>
              <a:t>Weight has the highest impact on getting CVD</a:t>
            </a:r>
            <a:endParaRPr/>
          </a:p>
          <a:p>
            <a:pPr indent="0" lvl="0" marL="0" rtl="0" algn="l">
              <a:spcBef>
                <a:spcPts val="1600"/>
              </a:spcBef>
              <a:spcAft>
                <a:spcPts val="1600"/>
              </a:spcAft>
              <a:buNone/>
            </a:pPr>
            <a:r>
              <a:t/>
            </a:r>
            <a:endParaRPr/>
          </a:p>
        </p:txBody>
      </p:sp>
      <p:pic>
        <p:nvPicPr>
          <p:cNvPr id="236" name="Google Shape;236;p36"/>
          <p:cNvPicPr preferRelativeResize="0"/>
          <p:nvPr/>
        </p:nvPicPr>
        <p:blipFill rotWithShape="1">
          <a:blip r:embed="rId3">
            <a:alphaModFix/>
          </a:blip>
          <a:srcRect b="0" l="25905" r="25905" t="0"/>
          <a:stretch/>
        </p:blipFill>
        <p:spPr>
          <a:xfrm>
            <a:off x="555525" y="469750"/>
            <a:ext cx="1009500" cy="984600"/>
          </a:xfrm>
          <a:prstGeom prst="teardrop">
            <a:avLst>
              <a:gd fmla="val 100000" name="adj"/>
            </a:avLst>
          </a:prstGeom>
          <a:noFill/>
          <a:ln>
            <a:noFill/>
          </a:ln>
        </p:spPr>
      </p:pic>
      <p:sp>
        <p:nvSpPr>
          <p:cNvPr id="237" name="Google Shape;237;p36"/>
          <p:cNvSpPr/>
          <p:nvPr/>
        </p:nvSpPr>
        <p:spPr>
          <a:xfrm>
            <a:off x="814746" y="720589"/>
            <a:ext cx="515400" cy="483600"/>
          </a:xfrm>
          <a:prstGeom prst="teardrop">
            <a:avLst>
              <a:gd fmla="val 10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7"/>
          <p:cNvSpPr txBox="1"/>
          <p:nvPr/>
        </p:nvSpPr>
        <p:spPr>
          <a:xfrm>
            <a:off x="2863950" y="2008175"/>
            <a:ext cx="3416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400">
                <a:latin typeface="Oswald"/>
                <a:ea typeface="Oswald"/>
                <a:cs typeface="Oswald"/>
                <a:sym typeface="Oswald"/>
              </a:rPr>
              <a:t>Conclusion</a:t>
            </a:r>
            <a:endParaRPr b="1" sz="5400">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48" name="Google Shape;24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rgbClr val="FFFFFF"/>
              </a:buClr>
              <a:buSzPts val="1300"/>
              <a:buFont typeface="Arial"/>
              <a:buChar char="●"/>
            </a:pPr>
            <a:r>
              <a:rPr lang="en-GB" sz="1300">
                <a:solidFill>
                  <a:srgbClr val="FFFFFF"/>
                </a:solidFill>
                <a:latin typeface="Arial"/>
                <a:ea typeface="Arial"/>
                <a:cs typeface="Arial"/>
                <a:sym typeface="Arial"/>
              </a:rPr>
              <a:t>[1] M. Boyd, “How To Clean Up Data in a CSV File,” </a:t>
            </a:r>
            <a:r>
              <a:rPr i="1" lang="en-GB" sz="1300">
                <a:solidFill>
                  <a:srgbClr val="FFFFFF"/>
                </a:solidFill>
                <a:latin typeface="Arial"/>
                <a:ea typeface="Arial"/>
                <a:cs typeface="Arial"/>
                <a:sym typeface="Arial"/>
              </a:rPr>
              <a:t>Business Envato Tuts+</a:t>
            </a:r>
            <a:r>
              <a:rPr lang="en-GB" sz="1300">
                <a:solidFill>
                  <a:srgbClr val="FFFFFF"/>
                </a:solidFill>
                <a:latin typeface="Arial"/>
                <a:ea typeface="Arial"/>
                <a:cs typeface="Arial"/>
                <a:sym typeface="Arial"/>
              </a:rPr>
              <a:t>, 11-Jun-2013. [Online]. Available: https://business.tutsplus.com/articles/how-to-clean-up-data-in-a-csv-file--fsw-39773. [Accessed: 31-Mar-2021]. </a:t>
            </a:r>
            <a:endParaRPr sz="1300">
              <a:solidFill>
                <a:srgbClr val="FFFFFF"/>
              </a:solidFill>
              <a:latin typeface="Arial"/>
              <a:ea typeface="Arial"/>
              <a:cs typeface="Arial"/>
              <a:sym typeface="Arial"/>
            </a:endParaRPr>
          </a:p>
          <a:p>
            <a:pPr indent="-323850" lvl="0" marL="457200" rtl="0" algn="l">
              <a:spcBef>
                <a:spcPts val="0"/>
              </a:spcBef>
              <a:spcAft>
                <a:spcPts val="0"/>
              </a:spcAft>
              <a:buClr>
                <a:srgbClr val="FFFFFF"/>
              </a:buClr>
              <a:buSzPts val="1500"/>
              <a:buFont typeface="Arial"/>
              <a:buChar char="●"/>
            </a:pPr>
            <a:r>
              <a:rPr lang="en-GB" sz="1300">
                <a:solidFill>
                  <a:srgbClr val="FFFFFF"/>
                </a:solidFill>
                <a:latin typeface="Arial"/>
                <a:ea typeface="Arial"/>
                <a:cs typeface="Arial"/>
                <a:sym typeface="Arial"/>
              </a:rPr>
              <a:t>[2] S. Meshram, “Kaggle 5 day data cleaning challenge for beginners: Day 1- Handling Missing Values,” </a:t>
            </a:r>
            <a:r>
              <a:rPr i="1" lang="en-GB" sz="1300">
                <a:solidFill>
                  <a:srgbClr val="FFFFFF"/>
                </a:solidFill>
                <a:latin typeface="Arial"/>
                <a:ea typeface="Arial"/>
                <a:cs typeface="Arial"/>
                <a:sym typeface="Arial"/>
              </a:rPr>
              <a:t>Medium</a:t>
            </a:r>
            <a:r>
              <a:rPr lang="en-GB" sz="1300">
                <a:solidFill>
                  <a:srgbClr val="FFFFFF"/>
                </a:solidFill>
                <a:latin typeface="Arial"/>
                <a:ea typeface="Arial"/>
                <a:cs typeface="Arial"/>
                <a:sym typeface="Arial"/>
              </a:rPr>
              <a:t>, 27-Mar-2018. [Online]. Available: https://medium.com/@smeshram258/kaggle-5-day-data-cleaning-challenge-for-beginners-day-1-handling-missing-values-ee48b01e69cb. [Accessed: 04-Apr-2021]. </a:t>
            </a:r>
            <a:endParaRPr sz="1300">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GB" sz="1300">
                <a:solidFill>
                  <a:srgbClr val="FFFFFF"/>
                </a:solidFill>
                <a:latin typeface="Arial"/>
                <a:ea typeface="Arial"/>
                <a:cs typeface="Arial"/>
                <a:sym typeface="Arial"/>
              </a:rPr>
              <a:t>[3] Ng Hwei, “How to Create an Interactive Web Application using a juypter notebook” </a:t>
            </a:r>
            <a:r>
              <a:rPr i="1" lang="en-GB" sz="1300">
                <a:solidFill>
                  <a:srgbClr val="FFFFFF"/>
                </a:solidFill>
                <a:latin typeface="Arial"/>
                <a:ea typeface="Arial"/>
                <a:cs typeface="Arial"/>
                <a:sym typeface="Arial"/>
              </a:rPr>
              <a:t>finxter</a:t>
            </a:r>
            <a:r>
              <a:rPr lang="en-GB" sz="1300">
                <a:solidFill>
                  <a:srgbClr val="FFFFFF"/>
                </a:solidFill>
                <a:latin typeface="Arial"/>
                <a:ea typeface="Arial"/>
                <a:cs typeface="Arial"/>
                <a:sym typeface="Arial"/>
              </a:rPr>
              <a:t>, 25-feb-2021. [Online]. Available: </a:t>
            </a:r>
            <a:r>
              <a:rPr lang="en-GB" sz="1300">
                <a:solidFill>
                  <a:srgbClr val="FFFFFF"/>
                </a:solidFill>
                <a:latin typeface="Arial"/>
                <a:ea typeface="Arial"/>
                <a:cs typeface="Arial"/>
                <a:sym typeface="Arial"/>
              </a:rPr>
              <a:t>https://blog.finxter.com/how-to-create-an-interactive-web-application-using-jupyter-notebook/</a:t>
            </a:r>
            <a:endParaRPr sz="1300">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GB" sz="1300">
                <a:solidFill>
                  <a:srgbClr val="FFFFFF"/>
                </a:solidFill>
                <a:latin typeface="Arial"/>
                <a:ea typeface="Arial"/>
                <a:cs typeface="Arial"/>
                <a:sym typeface="Arial"/>
              </a:rPr>
              <a:t>[4] Rasmi Mishra, “Cardiovascular Disease - Types, Cause and Prevention…” </a:t>
            </a:r>
            <a:r>
              <a:rPr i="1" lang="en-GB" sz="1300">
                <a:solidFill>
                  <a:srgbClr val="FFFFFF"/>
                </a:solidFill>
                <a:latin typeface="Arial"/>
                <a:ea typeface="Arial"/>
                <a:cs typeface="Arial"/>
                <a:sym typeface="Arial"/>
              </a:rPr>
              <a:t>AllizHealth</a:t>
            </a:r>
            <a:r>
              <a:rPr lang="en-GB" sz="1300">
                <a:solidFill>
                  <a:srgbClr val="FFFFFF"/>
                </a:solidFill>
                <a:latin typeface="Arial"/>
                <a:ea typeface="Arial"/>
                <a:cs typeface="Arial"/>
                <a:sym typeface="Arial"/>
              </a:rPr>
              <a:t>, 2-May-2018. [Online] Available: https://blogs.allizhealth.com/cardiovascular-disease/</a:t>
            </a:r>
            <a:endParaRPr sz="1300">
              <a:solidFill>
                <a:srgbClr val="FFFFFF"/>
              </a:solidFill>
              <a:latin typeface="Arial"/>
              <a:ea typeface="Arial"/>
              <a:cs typeface="Arial"/>
              <a:sym typeface="Arial"/>
            </a:endParaRPr>
          </a:p>
          <a:p>
            <a:pPr indent="0" lvl="0" marL="0" rtl="0" algn="l">
              <a:spcBef>
                <a:spcPts val="1200"/>
              </a:spcBef>
              <a:spcAft>
                <a:spcPts val="1200"/>
              </a:spcAft>
              <a:buNone/>
            </a:pPr>
            <a:r>
              <a:t/>
            </a:r>
            <a:endParaRPr sz="13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p:nvPr/>
        </p:nvSpPr>
        <p:spPr>
          <a:xfrm>
            <a:off x="1727550" y="297900"/>
            <a:ext cx="56889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nvSpPr>
        <p:spPr>
          <a:xfrm>
            <a:off x="2729550" y="388175"/>
            <a:ext cx="3736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rgbClr val="FFFFFF"/>
                </a:solidFill>
                <a:latin typeface="Oswald"/>
                <a:ea typeface="Oswald"/>
                <a:cs typeface="Oswald"/>
                <a:sym typeface="Oswald"/>
              </a:rPr>
              <a:t>Contributions of Team Members</a:t>
            </a:r>
            <a:endParaRPr sz="2400">
              <a:solidFill>
                <a:srgbClr val="FFFFFF"/>
              </a:solidFill>
              <a:latin typeface="Oswald"/>
              <a:ea typeface="Oswald"/>
              <a:cs typeface="Oswald"/>
              <a:sym typeface="Oswald"/>
            </a:endParaRPr>
          </a:p>
        </p:txBody>
      </p:sp>
      <p:sp>
        <p:nvSpPr>
          <p:cNvPr id="77" name="Google Shape;77;p16"/>
          <p:cNvSpPr txBox="1"/>
          <p:nvPr>
            <p:ph idx="1" type="body"/>
          </p:nvPr>
        </p:nvSpPr>
        <p:spPr>
          <a:xfrm>
            <a:off x="2703900" y="846275"/>
            <a:ext cx="3787500" cy="3902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GB">
                <a:solidFill>
                  <a:srgbClr val="FFFFFF"/>
                </a:solidFill>
              </a:rPr>
              <a:t>Germaine Chong (U2021919F)</a:t>
            </a:r>
            <a:endParaRPr b="1">
              <a:solidFill>
                <a:srgbClr val="FFFFFF"/>
              </a:solidFill>
            </a:endParaRPr>
          </a:p>
          <a:p>
            <a:pPr indent="-317182" lvl="0" marL="457200" rtl="0" algn="l">
              <a:spcBef>
                <a:spcPts val="1200"/>
              </a:spcBef>
              <a:spcAft>
                <a:spcPts val="0"/>
              </a:spcAft>
              <a:buSzPct val="100000"/>
              <a:buChar char="●"/>
            </a:pPr>
            <a:r>
              <a:rPr i="1" lang="en-GB"/>
              <a:t>Development of User Interface (UI)</a:t>
            </a:r>
            <a:endParaRPr i="1"/>
          </a:p>
          <a:p>
            <a:pPr indent="-317182" lvl="0" marL="457200" rtl="0" algn="l">
              <a:spcBef>
                <a:spcPts val="0"/>
              </a:spcBef>
              <a:spcAft>
                <a:spcPts val="0"/>
              </a:spcAft>
              <a:buSzPct val="100000"/>
              <a:buChar char="●"/>
            </a:pPr>
            <a:r>
              <a:rPr i="1" lang="en-GB"/>
              <a:t>Integration of  Machine Learning and UI</a:t>
            </a:r>
            <a:endParaRPr i="1"/>
          </a:p>
          <a:p>
            <a:pPr indent="0" lvl="0" marL="0" rtl="0" algn="l">
              <a:spcBef>
                <a:spcPts val="1200"/>
              </a:spcBef>
              <a:spcAft>
                <a:spcPts val="0"/>
              </a:spcAft>
              <a:buNone/>
            </a:pPr>
            <a:r>
              <a:rPr b="1" lang="en-GB">
                <a:solidFill>
                  <a:srgbClr val="FFFFFF"/>
                </a:solidFill>
              </a:rPr>
              <a:t>Luqman Hakeem (U2022830A)</a:t>
            </a:r>
            <a:endParaRPr b="1">
              <a:solidFill>
                <a:srgbClr val="FFFFFF"/>
              </a:solidFill>
            </a:endParaRPr>
          </a:p>
          <a:p>
            <a:pPr indent="-317182" lvl="0" marL="457200" rtl="0" algn="l">
              <a:spcBef>
                <a:spcPts val="1200"/>
              </a:spcBef>
              <a:spcAft>
                <a:spcPts val="0"/>
              </a:spcAft>
              <a:buSzPct val="100000"/>
              <a:buChar char="●"/>
            </a:pPr>
            <a:r>
              <a:rPr i="1" lang="en-GB"/>
              <a:t>Exploratory Analysis / Data Visualisation</a:t>
            </a:r>
            <a:endParaRPr i="1"/>
          </a:p>
          <a:p>
            <a:pPr indent="-317182" lvl="0" marL="457200" rtl="0" algn="l">
              <a:spcBef>
                <a:spcPts val="0"/>
              </a:spcBef>
              <a:spcAft>
                <a:spcPts val="0"/>
              </a:spcAft>
              <a:buSzPct val="100000"/>
              <a:buChar char="●"/>
            </a:pPr>
            <a:r>
              <a:rPr i="1" lang="en-GB"/>
              <a:t>Cleaning of Dataset</a:t>
            </a:r>
            <a:r>
              <a:rPr lang="en-GB"/>
              <a:t> </a:t>
            </a:r>
            <a:endParaRPr/>
          </a:p>
          <a:p>
            <a:pPr indent="0" lvl="0" marL="0" rtl="0" algn="l">
              <a:spcBef>
                <a:spcPts val="1200"/>
              </a:spcBef>
              <a:spcAft>
                <a:spcPts val="0"/>
              </a:spcAft>
              <a:buNone/>
            </a:pPr>
            <a:r>
              <a:rPr b="1" lang="en-GB">
                <a:solidFill>
                  <a:srgbClr val="FFFFFF"/>
                </a:solidFill>
              </a:rPr>
              <a:t>Sebastian Chong Kok Leong (U2022926A)</a:t>
            </a:r>
            <a:endParaRPr b="1">
              <a:solidFill>
                <a:srgbClr val="FFFFFF"/>
              </a:solidFill>
            </a:endParaRPr>
          </a:p>
          <a:p>
            <a:pPr indent="-317182" lvl="0" marL="457200" rtl="0" algn="l">
              <a:spcBef>
                <a:spcPts val="1200"/>
              </a:spcBef>
              <a:spcAft>
                <a:spcPts val="0"/>
              </a:spcAft>
              <a:buSzPct val="100000"/>
              <a:buChar char="●"/>
            </a:pPr>
            <a:r>
              <a:rPr i="1" lang="en-GB"/>
              <a:t>Development of User Interface (UI) </a:t>
            </a:r>
            <a:endParaRPr i="1"/>
          </a:p>
          <a:p>
            <a:pPr indent="-317182" lvl="0" marL="457200" rtl="0" algn="l">
              <a:spcBef>
                <a:spcPts val="0"/>
              </a:spcBef>
              <a:spcAft>
                <a:spcPts val="0"/>
              </a:spcAft>
              <a:buSzPct val="100000"/>
              <a:buChar char="●"/>
            </a:pPr>
            <a:r>
              <a:rPr i="1" lang="en-GB"/>
              <a:t>Cleaning of Dataset</a:t>
            </a:r>
            <a:endParaRPr i="1"/>
          </a:p>
          <a:p>
            <a:pPr indent="0" lvl="0" marL="0" rtl="0" algn="l">
              <a:spcBef>
                <a:spcPts val="1200"/>
              </a:spcBef>
              <a:spcAft>
                <a:spcPts val="0"/>
              </a:spcAft>
              <a:buNone/>
            </a:pPr>
            <a:r>
              <a:rPr b="1" lang="en-GB">
                <a:solidFill>
                  <a:srgbClr val="FFFFFF"/>
                </a:solidFill>
              </a:rPr>
              <a:t>Lee Wei Ming (U2022064E)</a:t>
            </a:r>
            <a:endParaRPr b="1">
              <a:solidFill>
                <a:srgbClr val="FFFFFF"/>
              </a:solidFill>
            </a:endParaRPr>
          </a:p>
          <a:p>
            <a:pPr indent="-317182" lvl="0" marL="457200" rtl="0" algn="l">
              <a:spcBef>
                <a:spcPts val="1200"/>
              </a:spcBef>
              <a:spcAft>
                <a:spcPts val="0"/>
              </a:spcAft>
              <a:buSzPct val="100000"/>
              <a:buChar char="●"/>
            </a:pPr>
            <a:r>
              <a:rPr i="1" lang="en-GB"/>
              <a:t>Classification Tree</a:t>
            </a:r>
            <a:endParaRPr i="1"/>
          </a:p>
          <a:p>
            <a:pPr indent="-317182" lvl="0" marL="457200" rtl="0" algn="l">
              <a:spcBef>
                <a:spcPts val="0"/>
              </a:spcBef>
              <a:spcAft>
                <a:spcPts val="0"/>
              </a:spcAft>
              <a:buSzPct val="100000"/>
              <a:buChar char="●"/>
            </a:pPr>
            <a:r>
              <a:rPr i="1" lang="en-GB"/>
              <a:t>Overall Checking of Codes</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pic>
        <p:nvPicPr>
          <p:cNvPr id="82" name="Google Shape;82;p17">
            <a:hlinkClick r:id="rId4"/>
          </p:cNvPr>
          <p:cNvPicPr preferRelativeResize="0"/>
          <p:nvPr/>
        </p:nvPicPr>
        <p:blipFill>
          <a:blip r:embed="rId5">
            <a:alphaModFix/>
          </a:blip>
          <a:stretch>
            <a:fillRect/>
          </a:stretch>
        </p:blipFill>
        <p:spPr>
          <a:xfrm>
            <a:off x="0" y="2"/>
            <a:ext cx="9144001" cy="5094488"/>
          </a:xfrm>
          <a:prstGeom prst="rect">
            <a:avLst/>
          </a:prstGeom>
          <a:noFill/>
          <a:ln>
            <a:noFill/>
          </a:ln>
        </p:spPr>
      </p:pic>
      <p:sp>
        <p:nvSpPr>
          <p:cNvPr id="83" name="Google Shape;83;p17"/>
          <p:cNvSpPr/>
          <p:nvPr/>
        </p:nvSpPr>
        <p:spPr>
          <a:xfrm>
            <a:off x="25" y="-24487"/>
            <a:ext cx="9144000" cy="51435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txBox="1"/>
          <p:nvPr/>
        </p:nvSpPr>
        <p:spPr>
          <a:xfrm>
            <a:off x="1979275" y="181625"/>
            <a:ext cx="5185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900">
                <a:solidFill>
                  <a:srgbClr val="F3F3F3"/>
                </a:solidFill>
                <a:latin typeface="Oswald"/>
                <a:ea typeface="Oswald"/>
                <a:cs typeface="Oswald"/>
                <a:sym typeface="Oswald"/>
              </a:rPr>
              <a:t>Statistics Garnered</a:t>
            </a:r>
            <a:endParaRPr b="1" sz="3900">
              <a:solidFill>
                <a:srgbClr val="F3F3F3"/>
              </a:solidFill>
              <a:latin typeface="Oswald"/>
              <a:ea typeface="Oswald"/>
              <a:cs typeface="Oswald"/>
              <a:sym typeface="Oswald"/>
            </a:endParaRPr>
          </a:p>
        </p:txBody>
      </p:sp>
      <p:pic>
        <p:nvPicPr>
          <p:cNvPr id="85" name="Google Shape;85;p17" title="Chart"/>
          <p:cNvPicPr preferRelativeResize="0"/>
          <p:nvPr/>
        </p:nvPicPr>
        <p:blipFill rotWithShape="1">
          <a:blip r:embed="rId6">
            <a:alphaModFix/>
          </a:blip>
          <a:srcRect b="1285" l="1578" r="3319" t="1295"/>
          <a:stretch/>
        </p:blipFill>
        <p:spPr>
          <a:xfrm>
            <a:off x="283562" y="1243938"/>
            <a:ext cx="4115376" cy="2606626"/>
          </a:xfrm>
          <a:prstGeom prst="rect">
            <a:avLst/>
          </a:prstGeom>
          <a:noFill/>
          <a:ln>
            <a:noFill/>
          </a:ln>
        </p:spPr>
      </p:pic>
      <p:pic>
        <p:nvPicPr>
          <p:cNvPr id="86" name="Google Shape;86;p17" title="Causes of Death"/>
          <p:cNvPicPr preferRelativeResize="0"/>
          <p:nvPr/>
        </p:nvPicPr>
        <p:blipFill>
          <a:blip r:embed="rId7">
            <a:alphaModFix/>
          </a:blip>
          <a:stretch>
            <a:fillRect/>
          </a:stretch>
        </p:blipFill>
        <p:spPr>
          <a:xfrm>
            <a:off x="4655113" y="1243937"/>
            <a:ext cx="4215576" cy="2606626"/>
          </a:xfrm>
          <a:prstGeom prst="rect">
            <a:avLst/>
          </a:prstGeom>
          <a:noFill/>
          <a:ln>
            <a:noFill/>
          </a:ln>
        </p:spPr>
      </p:pic>
      <p:sp>
        <p:nvSpPr>
          <p:cNvPr id="87" name="Google Shape;87;p17"/>
          <p:cNvSpPr txBox="1"/>
          <p:nvPr/>
        </p:nvSpPr>
        <p:spPr>
          <a:xfrm>
            <a:off x="607388" y="3900625"/>
            <a:ext cx="346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rgbClr val="EFEFEF"/>
                </a:solidFill>
                <a:latin typeface="Average"/>
                <a:ea typeface="Average"/>
                <a:cs typeface="Average"/>
                <a:sym typeface="Average"/>
              </a:rPr>
              <a:t>Source : Singapore Heart Foundation</a:t>
            </a:r>
            <a:endParaRPr i="1">
              <a:solidFill>
                <a:srgbClr val="EFEFEF"/>
              </a:solidFill>
              <a:latin typeface="Average"/>
              <a:ea typeface="Average"/>
              <a:cs typeface="Average"/>
              <a:sym typeface="Average"/>
            </a:endParaRPr>
          </a:p>
        </p:txBody>
      </p:sp>
      <p:sp>
        <p:nvSpPr>
          <p:cNvPr id="88" name="Google Shape;88;p17"/>
          <p:cNvSpPr txBox="1"/>
          <p:nvPr/>
        </p:nvSpPr>
        <p:spPr>
          <a:xfrm>
            <a:off x="5743351" y="3900625"/>
            <a:ext cx="203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rgbClr val="EFEFEF"/>
                </a:solidFill>
                <a:latin typeface="Average"/>
                <a:ea typeface="Average"/>
                <a:cs typeface="Average"/>
                <a:sym typeface="Average"/>
              </a:rPr>
              <a:t>29.3% of deaths from Cardiovascular Diseases</a:t>
            </a:r>
            <a:endParaRPr i="1">
              <a:solidFill>
                <a:srgbClr val="EFEFE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232975" y="418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Leading Causes of Cardiovascular Diseases</a:t>
            </a:r>
            <a:endParaRPr/>
          </a:p>
        </p:txBody>
      </p:sp>
      <p:pic>
        <p:nvPicPr>
          <p:cNvPr id="94" name="Google Shape;94;p18"/>
          <p:cNvPicPr preferRelativeResize="0"/>
          <p:nvPr/>
        </p:nvPicPr>
        <p:blipFill>
          <a:blip r:embed="rId3">
            <a:alphaModFix/>
          </a:blip>
          <a:stretch>
            <a:fillRect/>
          </a:stretch>
        </p:blipFill>
        <p:spPr>
          <a:xfrm>
            <a:off x="439250" y="1237588"/>
            <a:ext cx="2301255" cy="1534180"/>
          </a:xfrm>
          <a:prstGeom prst="rect">
            <a:avLst/>
          </a:prstGeom>
          <a:noFill/>
          <a:ln>
            <a:noFill/>
          </a:ln>
        </p:spPr>
      </p:pic>
      <p:pic>
        <p:nvPicPr>
          <p:cNvPr id="95" name="Google Shape;95;p18"/>
          <p:cNvPicPr preferRelativeResize="0"/>
          <p:nvPr/>
        </p:nvPicPr>
        <p:blipFill>
          <a:blip r:embed="rId4">
            <a:alphaModFix/>
          </a:blip>
          <a:stretch>
            <a:fillRect/>
          </a:stretch>
        </p:blipFill>
        <p:spPr>
          <a:xfrm>
            <a:off x="6846497" y="2911124"/>
            <a:ext cx="1387700" cy="2081526"/>
          </a:xfrm>
          <a:prstGeom prst="rect">
            <a:avLst/>
          </a:prstGeom>
          <a:noFill/>
          <a:ln>
            <a:noFill/>
          </a:ln>
        </p:spPr>
      </p:pic>
      <p:pic>
        <p:nvPicPr>
          <p:cNvPr id="96" name="Google Shape;96;p18"/>
          <p:cNvPicPr preferRelativeResize="0"/>
          <p:nvPr/>
        </p:nvPicPr>
        <p:blipFill rotWithShape="1">
          <a:blip r:embed="rId5">
            <a:alphaModFix/>
          </a:blip>
          <a:srcRect b="0" l="-3990" r="3989" t="0"/>
          <a:stretch/>
        </p:blipFill>
        <p:spPr>
          <a:xfrm>
            <a:off x="439250" y="3017871"/>
            <a:ext cx="2301251" cy="1535429"/>
          </a:xfrm>
          <a:prstGeom prst="rect">
            <a:avLst/>
          </a:prstGeom>
          <a:noFill/>
          <a:ln>
            <a:noFill/>
          </a:ln>
        </p:spPr>
      </p:pic>
      <p:pic>
        <p:nvPicPr>
          <p:cNvPr id="97" name="Google Shape;97;p18"/>
          <p:cNvPicPr preferRelativeResize="0"/>
          <p:nvPr/>
        </p:nvPicPr>
        <p:blipFill>
          <a:blip r:embed="rId6">
            <a:alphaModFix/>
          </a:blip>
          <a:stretch>
            <a:fillRect/>
          </a:stretch>
        </p:blipFill>
        <p:spPr>
          <a:xfrm>
            <a:off x="6327125" y="953293"/>
            <a:ext cx="2426455" cy="1618445"/>
          </a:xfrm>
          <a:prstGeom prst="rect">
            <a:avLst/>
          </a:prstGeom>
          <a:noFill/>
          <a:ln>
            <a:noFill/>
          </a:ln>
        </p:spPr>
      </p:pic>
      <p:sp>
        <p:nvSpPr>
          <p:cNvPr id="98" name="Google Shape;98;p18"/>
          <p:cNvSpPr txBox="1"/>
          <p:nvPr/>
        </p:nvSpPr>
        <p:spPr>
          <a:xfrm>
            <a:off x="3584550" y="2321900"/>
            <a:ext cx="2211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solidFill>
                  <a:schemeClr val="accent3"/>
                </a:solidFill>
                <a:latin typeface="Average"/>
                <a:ea typeface="Average"/>
                <a:cs typeface="Average"/>
                <a:sym typeface="Average"/>
              </a:rPr>
              <a:t>Cardiovascular Diseases</a:t>
            </a:r>
            <a:endParaRPr sz="2300">
              <a:solidFill>
                <a:schemeClr val="accent3"/>
              </a:solidFill>
              <a:latin typeface="Average"/>
              <a:ea typeface="Average"/>
              <a:cs typeface="Average"/>
              <a:sym typeface="Average"/>
            </a:endParaRPr>
          </a:p>
        </p:txBody>
      </p:sp>
      <p:sp>
        <p:nvSpPr>
          <p:cNvPr id="99" name="Google Shape;99;p18"/>
          <p:cNvSpPr/>
          <p:nvPr/>
        </p:nvSpPr>
        <p:spPr>
          <a:xfrm>
            <a:off x="3456738" y="2250050"/>
            <a:ext cx="2230500" cy="103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p:nvPr/>
        </p:nvSpPr>
        <p:spPr>
          <a:xfrm rot="8100000">
            <a:off x="2931654" y="3323343"/>
            <a:ext cx="682217" cy="57275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nvSpPr>
        <p:spPr>
          <a:xfrm>
            <a:off x="2829050" y="4053425"/>
            <a:ext cx="94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Lack of Exercise</a:t>
            </a:r>
            <a:endParaRPr>
              <a:solidFill>
                <a:schemeClr val="accent3"/>
              </a:solidFill>
              <a:latin typeface="Average"/>
              <a:ea typeface="Average"/>
              <a:cs typeface="Average"/>
              <a:sym typeface="Average"/>
            </a:endParaRPr>
          </a:p>
        </p:txBody>
      </p:sp>
      <p:sp>
        <p:nvSpPr>
          <p:cNvPr id="102" name="Google Shape;102;p18"/>
          <p:cNvSpPr txBox="1"/>
          <p:nvPr/>
        </p:nvSpPr>
        <p:spPr>
          <a:xfrm>
            <a:off x="5222900" y="1028925"/>
            <a:ext cx="102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Unhealthy Diet</a:t>
            </a:r>
            <a:endParaRPr>
              <a:solidFill>
                <a:schemeClr val="accent3"/>
              </a:solidFill>
              <a:latin typeface="Average"/>
              <a:ea typeface="Average"/>
              <a:cs typeface="Average"/>
              <a:sym typeface="Average"/>
            </a:endParaRPr>
          </a:p>
        </p:txBody>
      </p:sp>
      <p:sp>
        <p:nvSpPr>
          <p:cNvPr id="103" name="Google Shape;103;p18"/>
          <p:cNvSpPr txBox="1"/>
          <p:nvPr/>
        </p:nvSpPr>
        <p:spPr>
          <a:xfrm>
            <a:off x="2800400" y="1107375"/>
            <a:ext cx="94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Smoking Addiction</a:t>
            </a:r>
            <a:endParaRPr>
              <a:solidFill>
                <a:schemeClr val="accent3"/>
              </a:solidFill>
              <a:latin typeface="Average"/>
              <a:ea typeface="Average"/>
              <a:cs typeface="Average"/>
              <a:sym typeface="Average"/>
            </a:endParaRPr>
          </a:p>
        </p:txBody>
      </p:sp>
      <p:sp>
        <p:nvSpPr>
          <p:cNvPr id="104" name="Google Shape;104;p18"/>
          <p:cNvSpPr txBox="1"/>
          <p:nvPr/>
        </p:nvSpPr>
        <p:spPr>
          <a:xfrm>
            <a:off x="5577725" y="4053425"/>
            <a:ext cx="123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Frequent Alcohol Consumption</a:t>
            </a:r>
            <a:endParaRPr>
              <a:solidFill>
                <a:schemeClr val="accent3"/>
              </a:solidFill>
              <a:latin typeface="Average"/>
              <a:ea typeface="Average"/>
              <a:cs typeface="Average"/>
              <a:sym typeface="Average"/>
            </a:endParaRPr>
          </a:p>
        </p:txBody>
      </p:sp>
      <p:sp>
        <p:nvSpPr>
          <p:cNvPr id="105" name="Google Shape;105;p18"/>
          <p:cNvSpPr/>
          <p:nvPr/>
        </p:nvSpPr>
        <p:spPr>
          <a:xfrm rot="-8569665">
            <a:off x="2761043" y="1792384"/>
            <a:ext cx="682209" cy="57276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rot="2410985">
            <a:off x="5682029" y="3323390"/>
            <a:ext cx="682080" cy="57264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rot="-2700000">
            <a:off x="5595804" y="1718299"/>
            <a:ext cx="682217" cy="57275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560375" y="791325"/>
            <a:ext cx="6227100" cy="135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t>Objective of Our Project</a:t>
            </a:r>
            <a:endParaRPr b="1"/>
          </a:p>
        </p:txBody>
      </p:sp>
      <p:sp>
        <p:nvSpPr>
          <p:cNvPr id="113" name="Google Shape;113;p19"/>
          <p:cNvSpPr txBox="1"/>
          <p:nvPr>
            <p:ph idx="4294967295" type="body"/>
          </p:nvPr>
        </p:nvSpPr>
        <p:spPr>
          <a:xfrm>
            <a:off x="560375" y="2197650"/>
            <a:ext cx="6006300" cy="2248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AutoNum type="arabicPeriod"/>
            </a:pPr>
            <a:r>
              <a:rPr lang="en-GB">
                <a:solidFill>
                  <a:srgbClr val="000000"/>
                </a:solidFill>
              </a:rPr>
              <a:t>Raise awareness on the risk of Cardiovascular (CVD)</a:t>
            </a:r>
            <a:endParaRPr>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en-GB">
                <a:solidFill>
                  <a:srgbClr val="000000"/>
                </a:solidFill>
              </a:rPr>
              <a:t>To inform the public on the prevention on CVD</a:t>
            </a:r>
            <a:endParaRPr>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en-GB">
                <a:solidFill>
                  <a:srgbClr val="000000"/>
                </a:solidFill>
              </a:rPr>
              <a:t>Calculate the user’s risk of developing CVD</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nvSpPr>
        <p:spPr>
          <a:xfrm>
            <a:off x="6346750" y="2957025"/>
            <a:ext cx="25638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900">
                <a:latin typeface="Oswald"/>
                <a:ea typeface="Oswald"/>
                <a:cs typeface="Oswald"/>
                <a:sym typeface="Oswald"/>
              </a:rPr>
              <a:t>Dataset Cleaning</a:t>
            </a:r>
            <a:endParaRPr sz="5900">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311700" y="1158174"/>
            <a:ext cx="3206050" cy="2823100"/>
          </a:xfrm>
          <a:prstGeom prst="rect">
            <a:avLst/>
          </a:prstGeom>
          <a:noFill/>
          <a:ln>
            <a:noFill/>
          </a:ln>
        </p:spPr>
      </p:pic>
      <p:pic>
        <p:nvPicPr>
          <p:cNvPr id="124" name="Google Shape;124;p21"/>
          <p:cNvPicPr preferRelativeResize="0"/>
          <p:nvPr/>
        </p:nvPicPr>
        <p:blipFill>
          <a:blip r:embed="rId4">
            <a:alphaModFix/>
          </a:blip>
          <a:stretch>
            <a:fillRect/>
          </a:stretch>
        </p:blipFill>
        <p:spPr>
          <a:xfrm>
            <a:off x="4603625" y="1689062"/>
            <a:ext cx="4228676" cy="1761275"/>
          </a:xfrm>
          <a:prstGeom prst="rect">
            <a:avLst/>
          </a:prstGeom>
          <a:noFill/>
          <a:ln>
            <a:noFill/>
          </a:ln>
        </p:spPr>
      </p:pic>
      <p:sp>
        <p:nvSpPr>
          <p:cNvPr id="125" name="Google Shape;125;p21"/>
          <p:cNvSpPr txBox="1"/>
          <p:nvPr/>
        </p:nvSpPr>
        <p:spPr>
          <a:xfrm>
            <a:off x="807575" y="4121725"/>
            <a:ext cx="22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B7B7B7"/>
                </a:solidFill>
                <a:latin typeface="Average"/>
                <a:ea typeface="Average"/>
                <a:cs typeface="Average"/>
                <a:sym typeface="Average"/>
              </a:rPr>
              <a:t>B</a:t>
            </a:r>
            <a:r>
              <a:rPr lang="en-GB">
                <a:solidFill>
                  <a:srgbClr val="CCCCCC"/>
                </a:solidFill>
                <a:latin typeface="Average"/>
                <a:ea typeface="Average"/>
                <a:cs typeface="Average"/>
                <a:sym typeface="Average"/>
              </a:rPr>
              <a:t>efore formatting</a:t>
            </a:r>
            <a:endParaRPr>
              <a:solidFill>
                <a:srgbClr val="CCCCCC"/>
              </a:solidFill>
              <a:latin typeface="Average"/>
              <a:ea typeface="Average"/>
              <a:cs typeface="Average"/>
              <a:sym typeface="Average"/>
            </a:endParaRPr>
          </a:p>
        </p:txBody>
      </p:sp>
      <p:sp>
        <p:nvSpPr>
          <p:cNvPr id="126" name="Google Shape;126;p21"/>
          <p:cNvSpPr txBox="1"/>
          <p:nvPr/>
        </p:nvSpPr>
        <p:spPr>
          <a:xfrm>
            <a:off x="5610800" y="3581075"/>
            <a:ext cx="22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CCCCCC"/>
                </a:solidFill>
                <a:latin typeface="Average"/>
                <a:ea typeface="Average"/>
                <a:cs typeface="Average"/>
                <a:sym typeface="Average"/>
              </a:rPr>
              <a:t>After formatting</a:t>
            </a:r>
            <a:endParaRPr>
              <a:solidFill>
                <a:srgbClr val="CCCCCC"/>
              </a:solidFill>
              <a:latin typeface="Average"/>
              <a:ea typeface="Average"/>
              <a:cs typeface="Average"/>
              <a:sym typeface="Average"/>
            </a:endParaRPr>
          </a:p>
        </p:txBody>
      </p:sp>
      <p:sp>
        <p:nvSpPr>
          <p:cNvPr id="127" name="Google Shape;127;p21"/>
          <p:cNvSpPr/>
          <p:nvPr/>
        </p:nvSpPr>
        <p:spPr>
          <a:xfrm>
            <a:off x="3703275" y="2425550"/>
            <a:ext cx="752100" cy="28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Dataset Cleaning (Excel)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Dataset Cleaning (Jupyter Notebook)</a:t>
            </a:r>
            <a:endParaRPr b="1"/>
          </a:p>
        </p:txBody>
      </p:sp>
      <p:pic>
        <p:nvPicPr>
          <p:cNvPr id="134" name="Google Shape;134;p22"/>
          <p:cNvPicPr preferRelativeResize="0"/>
          <p:nvPr/>
        </p:nvPicPr>
        <p:blipFill>
          <a:blip r:embed="rId3">
            <a:alphaModFix/>
          </a:blip>
          <a:stretch>
            <a:fillRect/>
          </a:stretch>
        </p:blipFill>
        <p:spPr>
          <a:xfrm>
            <a:off x="311700" y="1850962"/>
            <a:ext cx="3331249" cy="1441575"/>
          </a:xfrm>
          <a:prstGeom prst="rect">
            <a:avLst/>
          </a:prstGeom>
          <a:noFill/>
          <a:ln>
            <a:noFill/>
          </a:ln>
        </p:spPr>
      </p:pic>
      <p:pic>
        <p:nvPicPr>
          <p:cNvPr id="135" name="Google Shape;135;p22"/>
          <p:cNvPicPr preferRelativeResize="0"/>
          <p:nvPr/>
        </p:nvPicPr>
        <p:blipFill>
          <a:blip r:embed="rId4">
            <a:alphaModFix/>
          </a:blip>
          <a:stretch>
            <a:fillRect/>
          </a:stretch>
        </p:blipFill>
        <p:spPr>
          <a:xfrm>
            <a:off x="4851249" y="1850962"/>
            <a:ext cx="3903579" cy="1441575"/>
          </a:xfrm>
          <a:prstGeom prst="rect">
            <a:avLst/>
          </a:prstGeom>
          <a:noFill/>
          <a:ln>
            <a:noFill/>
          </a:ln>
        </p:spPr>
      </p:pic>
      <p:sp>
        <p:nvSpPr>
          <p:cNvPr id="136" name="Google Shape;136;p22"/>
          <p:cNvSpPr txBox="1"/>
          <p:nvPr/>
        </p:nvSpPr>
        <p:spPr>
          <a:xfrm>
            <a:off x="870175" y="3429750"/>
            <a:ext cx="22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CCCCCC"/>
                </a:solidFill>
                <a:latin typeface="Average"/>
                <a:ea typeface="Average"/>
                <a:cs typeface="Average"/>
                <a:sym typeface="Average"/>
              </a:rPr>
              <a:t>Before formatting</a:t>
            </a:r>
            <a:endParaRPr>
              <a:solidFill>
                <a:srgbClr val="CCCCCC"/>
              </a:solidFill>
              <a:latin typeface="Average"/>
              <a:ea typeface="Average"/>
              <a:cs typeface="Average"/>
              <a:sym typeface="Average"/>
            </a:endParaRPr>
          </a:p>
        </p:txBody>
      </p:sp>
      <p:sp>
        <p:nvSpPr>
          <p:cNvPr id="137" name="Google Shape;137;p22"/>
          <p:cNvSpPr txBox="1"/>
          <p:nvPr/>
        </p:nvSpPr>
        <p:spPr>
          <a:xfrm>
            <a:off x="5695888" y="3429750"/>
            <a:ext cx="22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CCCCCC"/>
                </a:solidFill>
                <a:latin typeface="Average"/>
                <a:ea typeface="Average"/>
                <a:cs typeface="Average"/>
                <a:sym typeface="Average"/>
              </a:rPr>
              <a:t>After formatting</a:t>
            </a:r>
            <a:endParaRPr>
              <a:solidFill>
                <a:srgbClr val="CCCCCC"/>
              </a:solidFill>
              <a:latin typeface="Average"/>
              <a:ea typeface="Average"/>
              <a:cs typeface="Average"/>
              <a:sym typeface="Average"/>
            </a:endParaRPr>
          </a:p>
        </p:txBody>
      </p:sp>
      <p:sp>
        <p:nvSpPr>
          <p:cNvPr id="138" name="Google Shape;138;p22"/>
          <p:cNvSpPr/>
          <p:nvPr/>
        </p:nvSpPr>
        <p:spPr>
          <a:xfrm>
            <a:off x="3871050" y="2427588"/>
            <a:ext cx="752100" cy="28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